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352" r:id="rId3"/>
    <p:sldId id="267" r:id="rId4"/>
    <p:sldId id="332" r:id="rId5"/>
    <p:sldId id="354" r:id="rId6"/>
    <p:sldId id="313" r:id="rId7"/>
    <p:sldId id="340" r:id="rId8"/>
    <p:sldId id="339" r:id="rId9"/>
    <p:sldId id="334" r:id="rId10"/>
    <p:sldId id="335" r:id="rId11"/>
    <p:sldId id="336" r:id="rId12"/>
    <p:sldId id="337" r:id="rId13"/>
    <p:sldId id="338" r:id="rId14"/>
    <p:sldId id="262" r:id="rId15"/>
    <p:sldId id="341" r:id="rId16"/>
    <p:sldId id="342" r:id="rId17"/>
    <p:sldId id="280" r:id="rId18"/>
    <p:sldId id="268" r:id="rId19"/>
    <p:sldId id="326" r:id="rId20"/>
    <p:sldId id="343" r:id="rId21"/>
    <p:sldId id="329" r:id="rId22"/>
    <p:sldId id="344" r:id="rId23"/>
    <p:sldId id="345" r:id="rId24"/>
    <p:sldId id="346" r:id="rId25"/>
    <p:sldId id="350" r:id="rId26"/>
    <p:sldId id="348" r:id="rId27"/>
    <p:sldId id="351" r:id="rId28"/>
  </p:sldIdLst>
  <p:sldSz cx="9144000" cy="5143500" type="screen16x9"/>
  <p:notesSz cx="6858000" cy="9144000"/>
  <p:embeddedFontLs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ExtraBold" panose="020B0604020202020204" charset="0"/>
      <p:bold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095CC9-669C-4A8C-826E-31DE44652CDB}">
  <a:tblStyle styleId="{5C095CC9-669C-4A8C-826E-31DE44652C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28488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30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681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70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25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9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4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2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89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30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02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59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11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552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9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65" r:id="rId8"/>
    <p:sldLayoutId id="2147483669" r:id="rId9"/>
    <p:sldLayoutId id="2147483672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92264" y="585178"/>
            <a:ext cx="7959459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BigMart Sales Prediction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789742" y="2252616"/>
            <a:ext cx="4920685" cy="1265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altLang="zh-CN" sz="2400" b="1" dirty="0"/>
              <a:t>Saeed </a:t>
            </a:r>
            <a:r>
              <a:rPr lang="en-US" altLang="zh-CN" sz="2400" b="1" dirty="0" err="1"/>
              <a:t>Afrough</a:t>
            </a:r>
            <a:endParaRPr lang="en-US" altLang="zh-CN" sz="2400" b="1" dirty="0"/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1573687" y="1138343"/>
            <a:ext cx="59966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163;p38">
            <a:extLst>
              <a:ext uri="{FF2B5EF4-FFF2-40B4-BE49-F238E27FC236}">
                <a16:creationId xmlns:a16="http://schemas.microsoft.com/office/drawing/2014/main" xmlns="" id="{42238311-3594-939D-D086-68BC6776F295}"/>
              </a:ext>
            </a:extLst>
          </p:cNvPr>
          <p:cNvSpPr txBox="1">
            <a:spLocks/>
          </p:cNvSpPr>
          <p:nvPr/>
        </p:nvSpPr>
        <p:spPr>
          <a:xfrm>
            <a:off x="6629834" y="4442495"/>
            <a:ext cx="466808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altLang="zh-CN" sz="1600" b="1" dirty="0" smtClean="0"/>
              <a:t>October 2023</a:t>
            </a:r>
            <a:endParaRPr lang="en-US" altLang="zh-CN" sz="1600" b="1" dirty="0"/>
          </a:p>
        </p:txBody>
      </p:sp>
      <p:sp>
        <p:nvSpPr>
          <p:cNvPr id="18" name="Google Shape;162;p38">
            <a:extLst>
              <a:ext uri="{FF2B5EF4-FFF2-40B4-BE49-F238E27FC236}">
                <a16:creationId xmlns:a16="http://schemas.microsoft.com/office/drawing/2014/main" xmlns="" id="{69AAB800-1E3C-0D62-84BE-7FFC33C6A515}"/>
              </a:ext>
            </a:extLst>
          </p:cNvPr>
          <p:cNvSpPr txBox="1">
            <a:spLocks/>
          </p:cNvSpPr>
          <p:nvPr/>
        </p:nvSpPr>
        <p:spPr>
          <a:xfrm>
            <a:off x="96069" y="2762113"/>
            <a:ext cx="8951843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CA" dirty="0"/>
          </a:p>
        </p:txBody>
      </p:sp>
      <p:sp>
        <p:nvSpPr>
          <p:cNvPr id="23" name="Google Shape;162;p38">
            <a:extLst>
              <a:ext uri="{FF2B5EF4-FFF2-40B4-BE49-F238E27FC236}">
                <a16:creationId xmlns:a16="http://schemas.microsoft.com/office/drawing/2014/main" xmlns="" id="{483B4865-71E6-6ED9-5CBB-097F41186651}"/>
              </a:ext>
            </a:extLst>
          </p:cNvPr>
          <p:cNvSpPr txBox="1">
            <a:spLocks/>
          </p:cNvSpPr>
          <p:nvPr/>
        </p:nvSpPr>
        <p:spPr>
          <a:xfrm>
            <a:off x="4099501" y="1237734"/>
            <a:ext cx="944984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1826448" y="1600060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2400" b="1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Author </a:t>
            </a:r>
            <a:r>
              <a:rPr lang="en-US" altLang="zh-CN" sz="2400" b="1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Name </a:t>
            </a:r>
            <a:r>
              <a:rPr lang="en-US" altLang="zh-CN" sz="2400" b="1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altLang="zh-CN" b="1" dirty="0" smtClean="0"/>
              <a:t>:</a:t>
            </a:r>
            <a:endParaRPr lang="en-US" altLang="zh-C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6" y="76055"/>
            <a:ext cx="965771" cy="1117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13" y="163529"/>
            <a:ext cx="4629300" cy="941400"/>
          </a:xfrm>
        </p:spPr>
        <p:txBody>
          <a:bodyPr/>
          <a:lstStyle/>
          <a:p>
            <a:r>
              <a:rPr lang="en-US" dirty="0" smtClean="0"/>
              <a:t>Bi-</a:t>
            </a:r>
            <a:r>
              <a:rPr lang="en-US" dirty="0" err="1" smtClean="0"/>
              <a:t>ivariate</a:t>
            </a:r>
            <a:r>
              <a:rPr lang="en-US" dirty="0" smtClean="0"/>
              <a:t> </a:t>
            </a:r>
            <a:r>
              <a:rPr lang="en-US" dirty="0"/>
              <a:t>Analysis 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grpSp>
        <p:nvGrpSpPr>
          <p:cNvPr id="4" name="Bivariate_Cat1">
            <a:extLst>
              <a:ext uri="{FF2B5EF4-FFF2-40B4-BE49-F238E27FC236}">
                <a16:creationId xmlns:a16="http://schemas.microsoft.com/office/drawing/2014/main" xmlns="" id="{4F8118E6-3456-0BC8-17D7-DF521E6525D1}"/>
              </a:ext>
            </a:extLst>
          </p:cNvPr>
          <p:cNvGrpSpPr/>
          <p:nvPr/>
        </p:nvGrpSpPr>
        <p:grpSpPr>
          <a:xfrm>
            <a:off x="95348" y="871869"/>
            <a:ext cx="8922855" cy="3970314"/>
            <a:chOff x="386224" y="1160854"/>
            <a:chExt cx="8368976" cy="37238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BF259F2-EEDA-94B8-2FDD-783F8C11C2D4}"/>
                </a:ext>
              </a:extLst>
            </p:cNvPr>
            <p:cNvSpPr/>
            <p:nvPr/>
          </p:nvSpPr>
          <p:spPr>
            <a:xfrm>
              <a:off x="396391" y="1160854"/>
              <a:ext cx="8358809" cy="372386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Google Shape;274;p49">
              <a:extLst>
                <a:ext uri="{FF2B5EF4-FFF2-40B4-BE49-F238E27FC236}">
                  <a16:creationId xmlns:a16="http://schemas.microsoft.com/office/drawing/2014/main" xmlns="" id="{CEF955C9-C2A8-A54B-97B0-325D7E23942C}"/>
                </a:ext>
              </a:extLst>
            </p:cNvPr>
            <p:cNvSpPr txBox="1">
              <a:spLocks/>
            </p:cNvSpPr>
            <p:nvPr/>
          </p:nvSpPr>
          <p:spPr>
            <a:xfrm>
              <a:off x="600638" y="4269508"/>
              <a:ext cx="7957903" cy="39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Font typeface="Montserrat"/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There is not much difference in sales between item types.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1961756-E1AD-453F-09A3-400C1A48A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224" y="1354288"/>
              <a:ext cx="4153879" cy="2810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6A4A464-9794-48B3-7335-A2629119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5770" y="1354288"/>
              <a:ext cx="4152209" cy="284633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421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28" y="222487"/>
            <a:ext cx="4629300" cy="941400"/>
          </a:xfrm>
        </p:spPr>
        <p:txBody>
          <a:bodyPr/>
          <a:lstStyle/>
          <a:p>
            <a:r>
              <a:rPr lang="en-US" dirty="0" smtClean="0"/>
              <a:t>Bi-variate </a:t>
            </a:r>
            <a:r>
              <a:rPr lang="en-US" dirty="0"/>
              <a:t>Analysis 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grpSp>
        <p:nvGrpSpPr>
          <p:cNvPr id="4" name="Bivariate_Cat2">
            <a:extLst>
              <a:ext uri="{FF2B5EF4-FFF2-40B4-BE49-F238E27FC236}">
                <a16:creationId xmlns:a16="http://schemas.microsoft.com/office/drawing/2014/main" xmlns="" id="{8245EAB9-3D59-71F5-6453-5FA4F300C2AC}"/>
              </a:ext>
            </a:extLst>
          </p:cNvPr>
          <p:cNvGrpSpPr/>
          <p:nvPr/>
        </p:nvGrpSpPr>
        <p:grpSpPr>
          <a:xfrm>
            <a:off x="396390" y="1163887"/>
            <a:ext cx="8358809" cy="3723860"/>
            <a:chOff x="396390" y="1163887"/>
            <a:chExt cx="8358809" cy="37238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A749A4D-91F7-8151-2E71-B133333449A6}"/>
                </a:ext>
              </a:extLst>
            </p:cNvPr>
            <p:cNvSpPr/>
            <p:nvPr/>
          </p:nvSpPr>
          <p:spPr>
            <a:xfrm>
              <a:off x="396390" y="1163887"/>
              <a:ext cx="8358809" cy="372386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Google Shape;274;p49">
              <a:extLst>
                <a:ext uri="{FF2B5EF4-FFF2-40B4-BE49-F238E27FC236}">
                  <a16:creationId xmlns:a16="http://schemas.microsoft.com/office/drawing/2014/main" xmlns="" id="{02081B7B-63CB-BD10-3B94-3F1DBB51B8D3}"/>
                </a:ext>
              </a:extLst>
            </p:cNvPr>
            <p:cNvSpPr txBox="1">
              <a:spLocks/>
            </p:cNvSpPr>
            <p:nvPr/>
          </p:nvSpPr>
          <p:spPr>
            <a:xfrm>
              <a:off x="627375" y="4100436"/>
              <a:ext cx="7957903" cy="571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Sales were roughly the same in each year, with only 1998 having unusually low sales.</a:t>
              </a:r>
            </a:p>
            <a:p>
              <a:pPr marL="0" indent="0"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Referring to the frequency in 1998, the number of outlets established in 1998 was very small, resulting in very low sales.</a:t>
              </a:r>
              <a:endParaRPr lang="en-CA" sz="1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2A0D71F-AB93-DEE1-6E30-0718A40C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728" y="1313810"/>
              <a:ext cx="3487003" cy="2810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510C899A-63CD-1708-2A14-5702AB6B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3731" y="1309239"/>
              <a:ext cx="4734248" cy="27691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052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grpSp>
        <p:nvGrpSpPr>
          <p:cNvPr id="4" name="Bivariate_Cat3">
            <a:extLst>
              <a:ext uri="{FF2B5EF4-FFF2-40B4-BE49-F238E27FC236}">
                <a16:creationId xmlns:a16="http://schemas.microsoft.com/office/drawing/2014/main" xmlns="" id="{26FD2F2A-AFB4-045C-F77B-A5A7158D2DEB}"/>
              </a:ext>
            </a:extLst>
          </p:cNvPr>
          <p:cNvGrpSpPr/>
          <p:nvPr/>
        </p:nvGrpSpPr>
        <p:grpSpPr>
          <a:xfrm>
            <a:off x="388794" y="1163908"/>
            <a:ext cx="8358811" cy="3723860"/>
            <a:chOff x="388794" y="1163908"/>
            <a:chExt cx="8358811" cy="37238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438BD7F-FF1B-5A53-B429-05788A4E0BFE}"/>
                </a:ext>
              </a:extLst>
            </p:cNvPr>
            <p:cNvSpPr/>
            <p:nvPr/>
          </p:nvSpPr>
          <p:spPr>
            <a:xfrm>
              <a:off x="388796" y="1163908"/>
              <a:ext cx="8358809" cy="372386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F665A34C-0108-2179-0052-3F2F92FB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549" y="1255486"/>
              <a:ext cx="4126097" cy="26325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99EEE1E-840E-F930-4D22-50431A685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4" y="1255486"/>
              <a:ext cx="4101166" cy="2642511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Google Shape;274;p49">
              <a:extLst>
                <a:ext uri="{FF2B5EF4-FFF2-40B4-BE49-F238E27FC236}">
                  <a16:creationId xmlns:a16="http://schemas.microsoft.com/office/drawing/2014/main" xmlns="" id="{4D854183-AEA9-45A0-8A54-7E098F87F193}"/>
                </a:ext>
              </a:extLst>
            </p:cNvPr>
            <p:cNvSpPr txBox="1">
              <a:spLocks/>
            </p:cNvSpPr>
            <p:nvPr/>
          </p:nvSpPr>
          <p:spPr>
            <a:xfrm>
              <a:off x="608229" y="4054962"/>
              <a:ext cx="7957903" cy="613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Font typeface="Montserrat"/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The one with the highest sales is supermarket Type3.</a:t>
              </a:r>
            </a:p>
            <a:p>
              <a:pPr marL="0" indent="0">
                <a:buFont typeface="Montserrat"/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Maybe supermarket Type3 is a high-end imported supermarket, and supermarket Type1 is an affordable ordinary supermarket.</a:t>
              </a:r>
              <a:endParaRPr lang="en-CA" sz="1800" dirty="0"/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1228" y="222487"/>
            <a:ext cx="4629300" cy="941400"/>
          </a:xfrm>
        </p:spPr>
        <p:txBody>
          <a:bodyPr/>
          <a:lstStyle/>
          <a:p>
            <a:r>
              <a:rPr lang="en-US" dirty="0" smtClean="0"/>
              <a:t>Bi-variate </a:t>
            </a:r>
            <a:r>
              <a:rPr lang="en-US" dirty="0"/>
              <a:t>Analysis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78508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grpSp>
        <p:nvGrpSpPr>
          <p:cNvPr id="4" name="Bivariate_Num">
            <a:extLst>
              <a:ext uri="{FF2B5EF4-FFF2-40B4-BE49-F238E27FC236}">
                <a16:creationId xmlns:a16="http://schemas.microsoft.com/office/drawing/2014/main" xmlns="" id="{22D69DCA-D8DC-8D84-E7A6-46505D32A57A}"/>
              </a:ext>
            </a:extLst>
          </p:cNvPr>
          <p:cNvGrpSpPr/>
          <p:nvPr/>
        </p:nvGrpSpPr>
        <p:grpSpPr>
          <a:xfrm>
            <a:off x="386224" y="1151749"/>
            <a:ext cx="8358809" cy="3735998"/>
            <a:chOff x="386224" y="1151749"/>
            <a:chExt cx="8358809" cy="37359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E1447417-3851-1A2D-B28B-CB18D81822A7}"/>
                </a:ext>
              </a:extLst>
            </p:cNvPr>
            <p:cNvSpPr/>
            <p:nvPr/>
          </p:nvSpPr>
          <p:spPr>
            <a:xfrm>
              <a:off x="386224" y="1151749"/>
              <a:ext cx="8358809" cy="373599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d</a:t>
              </a:r>
            </a:p>
          </p:txBody>
        </p:sp>
        <p:sp>
          <p:nvSpPr>
            <p:cNvPr id="6" name="Google Shape;274;p49">
              <a:extLst>
                <a:ext uri="{FF2B5EF4-FFF2-40B4-BE49-F238E27FC236}">
                  <a16:creationId xmlns:a16="http://schemas.microsoft.com/office/drawing/2014/main" xmlns="" id="{B50AB7C7-3890-6466-F006-03179DAE6FD7}"/>
                </a:ext>
              </a:extLst>
            </p:cNvPr>
            <p:cNvSpPr txBox="1">
              <a:spLocks/>
            </p:cNvSpPr>
            <p:nvPr/>
          </p:nvSpPr>
          <p:spPr>
            <a:xfrm>
              <a:off x="707055" y="4161628"/>
              <a:ext cx="7869933" cy="569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buFont typeface="Montserrat"/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As the item MRP increases, item sales also increase significantly.</a:t>
              </a:r>
            </a:p>
            <a:p>
              <a:pPr marL="0" indent="0">
                <a:buFont typeface="Montserrat"/>
                <a:buNone/>
              </a:pPr>
              <a:r>
                <a:rPr lang="en-CA" sz="1200" b="1" dirty="0">
                  <a:solidFill>
                    <a:schemeClr val="tx2"/>
                  </a:solidFill>
                </a:rPr>
                <a:t>Most items are placed far away. Therefore, sales are generally higher than those in the front area. </a:t>
              </a:r>
            </a:p>
            <a:p>
              <a:pPr marL="0" indent="0">
                <a:buFont typeface="Montserrat"/>
                <a:buNone/>
              </a:pPr>
              <a:endParaRPr lang="en-CA" sz="800" b="1" dirty="0">
                <a:solidFill>
                  <a:schemeClr val="tx2"/>
                </a:solidFill>
              </a:endParaRPr>
            </a:p>
            <a:p>
              <a:pPr marL="0" indent="0">
                <a:buFont typeface="Montserrat"/>
                <a:buNone/>
              </a:pPr>
              <a:r>
                <a:rPr lang="en-CA" sz="1800" dirty="0"/>
                <a:t>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7CF3A66-02BC-D732-E4C0-36098427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817" y="1309239"/>
              <a:ext cx="4142037" cy="28149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3808BDC-DB12-9FCB-468F-FCD529D3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3440" y="1309239"/>
              <a:ext cx="4148254" cy="284633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212467" y="210349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mtClean="0"/>
              <a:t>Bi-variate Analysis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3060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03;p58">
            <a:extLst>
              <a:ext uri="{FF2B5EF4-FFF2-40B4-BE49-F238E27FC236}">
                <a16:creationId xmlns:a16="http://schemas.microsoft.com/office/drawing/2014/main" xmlns="" id="{21C24177-2295-1739-DD47-C755596FD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5201469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Data Preprocessing</a:t>
            </a:r>
            <a:endParaRPr sz="2800" dirty="0"/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xmlns="" id="{2B0E593A-CE54-239C-04A7-A958D1CF34EF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370855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0" y="962512"/>
            <a:ext cx="4934370" cy="388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1 - manage duplicated values 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set had </a:t>
            </a:r>
            <a:r>
              <a:rPr lang="en-US" sz="1600" dirty="0" smtClean="0">
                <a:solidFill>
                  <a:schemeClr val="bg1"/>
                </a:solidFill>
              </a:rPr>
              <a:t>0 duplicated variables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2 – Missing Values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2 columns had missing </a:t>
            </a:r>
            <a:r>
              <a:rPr lang="en-US" sz="1600" dirty="0">
                <a:solidFill>
                  <a:schemeClr val="bg1"/>
                </a:solidFill>
              </a:rPr>
              <a:t>value </a:t>
            </a:r>
            <a:r>
              <a:rPr lang="en-US" sz="160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342900" lvl="2" indent="-3429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200" b="1" dirty="0" smtClean="0">
                <a:solidFill>
                  <a:schemeClr val="accent1"/>
                </a:solidFill>
              </a:rPr>
              <a:t>Item_Weight (Numerical with 1463 missing values ):</a:t>
            </a:r>
          </a:p>
          <a:p>
            <a:pPr lvl="7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smtClean="0">
                <a:solidFill>
                  <a:schemeClr val="bg1"/>
                </a:solidFill>
              </a:rPr>
              <a:t>We Imputed missing data using KNN imputer</a:t>
            </a:r>
          </a:p>
          <a:p>
            <a:pPr marL="342900" lvl="2" indent="-3429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200" b="1" dirty="0" smtClean="0">
                <a:solidFill>
                  <a:srgbClr val="FFAB40"/>
                </a:solidFill>
              </a:rPr>
              <a:t>Outlet_Size (Categorical 2410 missing </a:t>
            </a:r>
            <a:r>
              <a:rPr lang="en-US" sz="1200" b="1" dirty="0">
                <a:solidFill>
                  <a:srgbClr val="FFAB40"/>
                </a:solidFill>
              </a:rPr>
              <a:t>values </a:t>
            </a:r>
            <a:r>
              <a:rPr lang="en-US" sz="1200" b="1" dirty="0" smtClean="0">
                <a:solidFill>
                  <a:srgbClr val="FFAB40"/>
                </a:solidFill>
              </a:rPr>
              <a:t>) :</a:t>
            </a:r>
          </a:p>
          <a:p>
            <a:pPr lvl="4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smtClean="0">
                <a:solidFill>
                  <a:schemeClr val="bg1"/>
                </a:solidFill>
              </a:rPr>
              <a:t>We imputed missing value using </a:t>
            </a:r>
            <a:r>
              <a:rPr lang="en-US" sz="1200" dirty="0" err="1" smtClean="0">
                <a:solidFill>
                  <a:schemeClr val="bg1"/>
                </a:solidFill>
              </a:rPr>
              <a:t>RandomForest</a:t>
            </a:r>
            <a:r>
              <a:rPr lang="en-US" sz="1200" dirty="0" smtClean="0">
                <a:solidFill>
                  <a:schemeClr val="bg1"/>
                </a:solidFill>
              </a:rPr>
              <a:t> Classifier </a:t>
            </a:r>
            <a:endParaRPr lang="en-US" sz="12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70" y="962512"/>
            <a:ext cx="4284058" cy="3373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03;p58">
            <a:extLst>
              <a:ext uri="{FF2B5EF4-FFF2-40B4-BE49-F238E27FC236}">
                <a16:creationId xmlns:a16="http://schemas.microsoft.com/office/drawing/2014/main" xmlns="" id="{21C24177-2295-1739-DD47-C755596FD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5201469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smtClean="0"/>
              <a:t>Standardized data : </a:t>
            </a:r>
            <a:endParaRPr sz="2800" dirty="0"/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xmlns="" id="{2B0E593A-CE54-239C-04A7-A958D1CF34EF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370855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-1" y="962512"/>
            <a:ext cx="6847368" cy="388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Certain </a:t>
            </a:r>
            <a:r>
              <a:rPr lang="en-US" sz="1600" dirty="0">
                <a:solidFill>
                  <a:schemeClr val="bg1"/>
                </a:solidFill>
              </a:rPr>
              <a:t>features required standardization, including </a:t>
            </a:r>
            <a:r>
              <a:rPr lang="en-US" sz="1600" dirty="0" smtClean="0">
                <a:solidFill>
                  <a:schemeClr val="bg1"/>
                </a:solidFill>
              </a:rPr>
              <a:t>Item_Fat_Content and </a:t>
            </a:r>
            <a:r>
              <a:rPr lang="en-US" sz="1600" dirty="0" err="1" smtClean="0">
                <a:solidFill>
                  <a:schemeClr val="bg1"/>
                </a:solidFill>
              </a:rPr>
              <a:t>item_type</a:t>
            </a:r>
            <a:r>
              <a:rPr lang="en-US" sz="1600" dirty="0" smtClean="0">
                <a:solidFill>
                  <a:schemeClr val="bg1"/>
                </a:solidFill>
              </a:rPr>
              <a:t> 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Given the diverse range of item types, we opted to categorize them into five distinct groups.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Google Shape;2003;p58">
            <a:extLst>
              <a:ext uri="{FF2B5EF4-FFF2-40B4-BE49-F238E27FC236}">
                <a16:creationId xmlns:a16="http://schemas.microsoft.com/office/drawing/2014/main" xmlns="" id="{21C24177-2295-1739-DD47-C755596FDF50}"/>
              </a:ext>
            </a:extLst>
          </p:cNvPr>
          <p:cNvSpPr txBox="1">
            <a:spLocks/>
          </p:cNvSpPr>
          <p:nvPr/>
        </p:nvSpPr>
        <p:spPr>
          <a:xfrm>
            <a:off x="178237" y="3234870"/>
            <a:ext cx="5201469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2800" dirty="0" smtClean="0"/>
              <a:t>Handling Outliers</a:t>
            </a:r>
            <a:endParaRPr lang="en-CA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961666"/>
            <a:ext cx="6318255" cy="7853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We removed all extreme and potential outliers, resulting in the exclusion of a total of 161 observations.</a:t>
            </a:r>
            <a:endParaRPr lang="fa-I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83" y="338699"/>
            <a:ext cx="4629300" cy="941400"/>
          </a:xfrm>
        </p:spPr>
        <p:txBody>
          <a:bodyPr/>
          <a:lstStyle/>
          <a:p>
            <a:r>
              <a:rPr lang="en-US" dirty="0" smtClean="0"/>
              <a:t>Encoding Data :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74" y="807236"/>
            <a:ext cx="7397426" cy="27609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We employed the Dummies method to encode all categorical features in a two-phase approach</a:t>
            </a:r>
            <a:r>
              <a:rPr lang="en-US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In the first phase, we encoded all features except for Item_Weight. This exception was made because we needed Item_Weight as the target variable for applying </a:t>
            </a:r>
            <a:r>
              <a:rPr lang="en-US" dirty="0" err="1">
                <a:latin typeface="+mj-lt"/>
              </a:rPr>
              <a:t>RandomForest</a:t>
            </a:r>
            <a:r>
              <a:rPr lang="en-US" dirty="0">
                <a:latin typeface="+mj-lt"/>
              </a:rPr>
              <a:t> Classification to impute missing values</a:t>
            </a:r>
            <a:r>
              <a:rPr lang="en-US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In the second phase, after completing the imputation, we proceeded to encode Item_Weight.</a:t>
            </a:r>
            <a:endParaRPr lang="fa-IR" dirty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7383" y="3095273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Scaling Data :</a:t>
            </a:r>
            <a:endParaRPr lang="fa-IR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74974" y="3565973"/>
            <a:ext cx="7397426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After encoding the data, we utilized the Standard Scaler to normalize all features, ensuring a consistent scale across the dataset</a:t>
            </a:r>
            <a:r>
              <a:rPr lang="en-US" dirty="0" smtClean="0">
                <a:latin typeface="+mj-lt"/>
              </a:rPr>
              <a:t>.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800" dirty="0">
              <a:latin typeface="+mj-lt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accent1"/>
                </a:solidFill>
              </a:rPr>
              <a:t>The final dataset has  </a:t>
            </a:r>
            <a:r>
              <a:rPr lang="en-US" sz="1600" b="1" dirty="0" smtClean="0">
                <a:solidFill>
                  <a:schemeClr val="accent1"/>
                </a:solidFill>
              </a:rPr>
              <a:t>5852 observations </a:t>
            </a:r>
            <a:r>
              <a:rPr lang="en-US" sz="1600" b="1" dirty="0">
                <a:solidFill>
                  <a:schemeClr val="accent1"/>
                </a:solidFill>
              </a:rPr>
              <a:t>and </a:t>
            </a:r>
            <a:r>
              <a:rPr lang="en-US" sz="1600" b="1" dirty="0" smtClean="0">
                <a:solidFill>
                  <a:schemeClr val="accent1"/>
                </a:solidFill>
              </a:rPr>
              <a:t>17 columns </a:t>
            </a:r>
            <a:endParaRPr lang="fa-IR" sz="1600" b="1" dirty="0">
              <a:solidFill>
                <a:schemeClr val="accent1"/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endParaRPr lang="fa-I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45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03;p58">
            <a:extLst>
              <a:ext uri="{FF2B5EF4-FFF2-40B4-BE49-F238E27FC236}">
                <a16:creationId xmlns:a16="http://schemas.microsoft.com/office/drawing/2014/main" xmlns="" id="{5B3B9CBE-DCF0-87DA-3B95-208774993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5201469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Feature Selection</a:t>
            </a:r>
            <a:endParaRPr sz="2800" dirty="0"/>
          </a:p>
        </p:txBody>
      </p:sp>
      <p:cxnSp>
        <p:nvCxnSpPr>
          <p:cNvPr id="9" name="Google Shape;2016;p58">
            <a:extLst>
              <a:ext uri="{FF2B5EF4-FFF2-40B4-BE49-F238E27FC236}">
                <a16:creationId xmlns:a16="http://schemas.microsoft.com/office/drawing/2014/main" xmlns="" id="{F8C214EE-10A3-459B-8B4B-F5D3E19974ED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333860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316461" y="1019819"/>
            <a:ext cx="798302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</a:rPr>
              <a:t>After Recursive Feature Elimination (RFE), </a:t>
            </a:r>
            <a:r>
              <a:rPr lang="en-US" dirty="0">
                <a:solidFill>
                  <a:schemeClr val="bg1"/>
                </a:solidFill>
              </a:rPr>
              <a:t>plotting results showed minimal impact on the model score when removing features. The change was only slight, by a few hundredths. Therefore, we decided to retain all columns, as their removal doesn't seem to offer substantial benefits.</a:t>
            </a:r>
          </a:p>
          <a:p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fa-I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fa-IR" altLang="fa-I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fa-IR" altLang="fa-I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461" y="1819491"/>
            <a:ext cx="53754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</a:rPr>
              <a:t>We conducted VIF analysis </a:t>
            </a:r>
            <a:r>
              <a:rPr lang="en-US" dirty="0">
                <a:solidFill>
                  <a:schemeClr val="bg1"/>
                </a:solidFill>
              </a:rPr>
              <a:t>and dropped a feature with a VIF exceeding </a:t>
            </a:r>
            <a:r>
              <a:rPr lang="en-US" dirty="0" smtClean="0">
                <a:solidFill>
                  <a:schemeClr val="bg1"/>
                </a:solidFill>
              </a:rPr>
              <a:t>5 (</a:t>
            </a:r>
            <a:r>
              <a:rPr lang="en-US" dirty="0" err="1" smtClean="0">
                <a:solidFill>
                  <a:schemeClr val="bg1"/>
                </a:solidFill>
              </a:rPr>
              <a:t>Item_small_size</a:t>
            </a:r>
            <a:r>
              <a:rPr lang="en-US" dirty="0" smtClean="0">
                <a:solidFill>
                  <a:schemeClr val="bg1"/>
                </a:solidFill>
              </a:rPr>
              <a:t> ).  </a:t>
            </a:r>
            <a:endParaRPr lang="en-US" dirty="0">
              <a:solidFill>
                <a:schemeClr val="bg1"/>
              </a:solidFill>
            </a:endParaRPr>
          </a:p>
          <a:p>
            <a:endParaRPr lang="fa-IR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19" y="1864716"/>
            <a:ext cx="3015305" cy="2838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484" y="2699165"/>
            <a:ext cx="53754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endParaRPr lang="en-US" dirty="0">
              <a:solidFill>
                <a:schemeClr val="accent1"/>
              </a:solidFill>
            </a:endParaRPr>
          </a:p>
          <a:p>
            <a:pPr algn="just"/>
            <a:r>
              <a:rPr lang="en-US" dirty="0">
                <a:solidFill>
                  <a:schemeClr val="accent1"/>
                </a:solidFill>
              </a:rPr>
              <a:t>We assessed the intercorrelation between features</a:t>
            </a:r>
            <a:r>
              <a:rPr lang="en-US" dirty="0">
                <a:solidFill>
                  <a:schemeClr val="bg1"/>
                </a:solidFill>
              </a:rPr>
              <a:t>, using a threshold of 0.6. As a result, one feature, namely </a:t>
            </a:r>
            <a:r>
              <a:rPr lang="en-US" dirty="0" smtClean="0">
                <a:solidFill>
                  <a:schemeClr val="bg1"/>
                </a:solidFill>
              </a:rPr>
              <a:t>Outlet_Type_Supermarket_Type1</a:t>
            </a:r>
            <a:r>
              <a:rPr lang="en-US" dirty="0">
                <a:solidFill>
                  <a:schemeClr val="bg1"/>
                </a:solidFill>
              </a:rPr>
              <a:t>, was </a:t>
            </a:r>
            <a:r>
              <a:rPr lang="en-US" dirty="0" smtClean="0">
                <a:solidFill>
                  <a:schemeClr val="bg1"/>
                </a:solidFill>
              </a:rPr>
              <a:t>dropped</a:t>
            </a:r>
            <a:endParaRPr lang="fa-IR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56" y="3805351"/>
            <a:ext cx="4562475" cy="86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03;p58">
            <a:extLst>
              <a:ext uri="{FF2B5EF4-FFF2-40B4-BE49-F238E27FC236}">
                <a16:creationId xmlns:a16="http://schemas.microsoft.com/office/drawing/2014/main" xmlns="" id="{EBB06CC5-3EB4-C592-0DBE-1B8F864713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8171405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Model Selection</a:t>
            </a:r>
            <a:endParaRPr sz="2800" dirty="0"/>
          </a:p>
        </p:txBody>
      </p:sp>
      <p:cxnSp>
        <p:nvCxnSpPr>
          <p:cNvPr id="5" name="Google Shape;2016;p58">
            <a:extLst>
              <a:ext uri="{FF2B5EF4-FFF2-40B4-BE49-F238E27FC236}">
                <a16:creationId xmlns:a16="http://schemas.microsoft.com/office/drawing/2014/main" xmlns="" id="{1800CB13-0C23-110F-77AC-8E2E66033E1B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309429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388799" y="1509824"/>
            <a:ext cx="696749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 decided to apply regression model on two datasets , one with 17 original features and one with 15 features after dropping 2 features due to VIF and intercorrelation 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total, we applied 29 models to both datasets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Additionally, we applied a single model after performing backward elimination with </a:t>
            </a:r>
            <a:r>
              <a:rPr lang="en-US" dirty="0" smtClean="0">
                <a:solidFill>
                  <a:schemeClr val="bg1"/>
                </a:solidFill>
              </a:rPr>
              <a:t>7 features 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437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fa-I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We opted to implement a regression model on two datasets. The first dataset includes the original 17 features, while the second dataset comprises 15 features after removing 2 features due to considerations related to VIF and intercorrelation.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fa-I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fa-IR" altLang="fa-I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fa-IR" alt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xmlns="" id="{2B0E593A-CE54-239C-04A7-A958D1CF34EF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583749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8171405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Model Hyperparameter Tuning</a:t>
            </a:r>
            <a:endParaRPr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8799" y="1437250"/>
            <a:ext cx="6350153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CA" dirty="0">
                <a:solidFill>
                  <a:schemeClr val="bg1"/>
                </a:solidFill>
              </a:rPr>
              <a:t>After tuning the Random Forest Regressor </a:t>
            </a:r>
            <a:r>
              <a:rPr lang="en-CA" dirty="0" smtClean="0">
                <a:solidFill>
                  <a:schemeClr val="bg1"/>
                </a:solidFill>
              </a:rPr>
              <a:t>algorithm for dataset with 17 features , </a:t>
            </a:r>
            <a:r>
              <a:rPr lang="en-CA" dirty="0">
                <a:solidFill>
                  <a:schemeClr val="bg1"/>
                </a:solidFill>
              </a:rPr>
              <a:t>the optimal </a:t>
            </a:r>
            <a:r>
              <a:rPr lang="en-CA" dirty="0" err="1">
                <a:solidFill>
                  <a:schemeClr val="bg1"/>
                </a:solidFill>
              </a:rPr>
              <a:t>hyperparameters</a:t>
            </a:r>
            <a:r>
              <a:rPr lang="en-CA" dirty="0">
                <a:solidFill>
                  <a:schemeClr val="bg1"/>
                </a:solidFill>
              </a:rPr>
              <a:t> were determined to </a:t>
            </a:r>
            <a:r>
              <a:rPr lang="en-CA" dirty="0" smtClean="0">
                <a:solidFill>
                  <a:schemeClr val="bg1"/>
                </a:solidFill>
              </a:rPr>
              <a:t>be</a:t>
            </a:r>
          </a:p>
          <a:p>
            <a:pPr algn="just"/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{'</a:t>
            </a:r>
            <a:r>
              <a:rPr lang="en-CA" dirty="0" err="1">
                <a:solidFill>
                  <a:schemeClr val="bg1"/>
                </a:solidFill>
              </a:rPr>
              <a:t>max_depth</a:t>
            </a:r>
            <a:r>
              <a:rPr lang="en-CA" dirty="0">
                <a:solidFill>
                  <a:schemeClr val="bg1"/>
                </a:solidFill>
              </a:rPr>
              <a:t>': 5, '</a:t>
            </a:r>
            <a:r>
              <a:rPr lang="en-CA" dirty="0" err="1">
                <a:solidFill>
                  <a:schemeClr val="bg1"/>
                </a:solidFill>
              </a:rPr>
              <a:t>min_samples_split</a:t>
            </a:r>
            <a:r>
              <a:rPr lang="en-CA" dirty="0">
                <a:solidFill>
                  <a:schemeClr val="bg1"/>
                </a:solidFill>
              </a:rPr>
              <a:t>': 5, '</a:t>
            </a:r>
            <a:r>
              <a:rPr lang="en-CA" dirty="0" err="1">
                <a:solidFill>
                  <a:schemeClr val="bg1"/>
                </a:solidFill>
              </a:rPr>
              <a:t>n_estimators</a:t>
            </a:r>
            <a:r>
              <a:rPr lang="en-CA" dirty="0">
                <a:solidFill>
                  <a:schemeClr val="bg1"/>
                </a:solidFill>
              </a:rPr>
              <a:t>': 8}.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60" y="2311465"/>
            <a:ext cx="635015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CA" dirty="0" smtClean="0">
                <a:solidFill>
                  <a:schemeClr val="bg1"/>
                </a:solidFill>
              </a:rPr>
              <a:t>Dataset with 15 features , </a:t>
            </a:r>
            <a:r>
              <a:rPr lang="en-CA" dirty="0">
                <a:solidFill>
                  <a:schemeClr val="bg1"/>
                </a:solidFill>
              </a:rPr>
              <a:t>the optimal </a:t>
            </a:r>
            <a:r>
              <a:rPr lang="en-CA" dirty="0" err="1">
                <a:solidFill>
                  <a:schemeClr val="bg1"/>
                </a:solidFill>
              </a:rPr>
              <a:t>hyperparameters</a:t>
            </a:r>
            <a:r>
              <a:rPr lang="en-CA" dirty="0">
                <a:solidFill>
                  <a:schemeClr val="bg1"/>
                </a:solidFill>
              </a:rPr>
              <a:t> were determined to </a:t>
            </a:r>
            <a:r>
              <a:rPr lang="en-CA" dirty="0" smtClean="0">
                <a:solidFill>
                  <a:schemeClr val="bg1"/>
                </a:solidFill>
              </a:rPr>
              <a:t>be</a:t>
            </a:r>
          </a:p>
          <a:p>
            <a:pPr algn="just"/>
            <a:r>
              <a:rPr lang="en-CA" dirty="0">
                <a:solidFill>
                  <a:schemeClr val="bg1"/>
                </a:solidFill>
              </a:rPr>
              <a:t> {'</a:t>
            </a:r>
            <a:r>
              <a:rPr lang="en-CA" dirty="0" err="1">
                <a:solidFill>
                  <a:schemeClr val="bg1"/>
                </a:solidFill>
              </a:rPr>
              <a:t>max_depth</a:t>
            </a:r>
            <a:r>
              <a:rPr lang="en-CA" dirty="0">
                <a:solidFill>
                  <a:schemeClr val="bg1"/>
                </a:solidFill>
              </a:rPr>
              <a:t>': 5, '</a:t>
            </a:r>
            <a:r>
              <a:rPr lang="en-CA" dirty="0" err="1">
                <a:solidFill>
                  <a:schemeClr val="bg1"/>
                </a:solidFill>
              </a:rPr>
              <a:t>min_samples_split</a:t>
            </a:r>
            <a:r>
              <a:rPr lang="en-CA" dirty="0">
                <a:solidFill>
                  <a:schemeClr val="bg1"/>
                </a:solidFill>
              </a:rPr>
              <a:t>': 10, '</a:t>
            </a:r>
            <a:r>
              <a:rPr lang="en-CA" dirty="0" err="1">
                <a:solidFill>
                  <a:schemeClr val="bg1"/>
                </a:solidFill>
              </a:rPr>
              <a:t>n_estimators</a:t>
            </a:r>
            <a:r>
              <a:rPr lang="en-CA" dirty="0">
                <a:solidFill>
                  <a:schemeClr val="bg1"/>
                </a:solidFill>
              </a:rPr>
              <a:t>': 15}.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10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/>
          </p:cNvSpPr>
          <p:nvPr/>
        </p:nvSpPr>
        <p:spPr>
          <a:xfrm>
            <a:off x="316460" y="932367"/>
            <a:ext cx="8171405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1800" dirty="0" smtClean="0"/>
              <a:t>Random Forrest Regressor :</a:t>
            </a:r>
            <a:endParaRPr lang="en-CA" sz="1800" dirty="0"/>
          </a:p>
        </p:txBody>
      </p:sp>
      <p:sp>
        <p:nvSpPr>
          <p:cNvPr id="11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/>
          </p:cNvSpPr>
          <p:nvPr/>
        </p:nvSpPr>
        <p:spPr>
          <a:xfrm>
            <a:off x="316460" y="2970236"/>
            <a:ext cx="8171405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1800" dirty="0" smtClean="0"/>
              <a:t>Optimised Random Forrest Regressor :</a:t>
            </a:r>
            <a:endParaRPr lang="en-CA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388799" y="3299627"/>
            <a:ext cx="6350153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CA" dirty="0" smtClean="0">
                <a:solidFill>
                  <a:schemeClr val="bg1"/>
                </a:solidFill>
              </a:rPr>
              <a:t>For both dataset with 17 and 15 features , </a:t>
            </a:r>
            <a:r>
              <a:rPr lang="en-CA" dirty="0">
                <a:solidFill>
                  <a:schemeClr val="bg1"/>
                </a:solidFill>
              </a:rPr>
              <a:t>the optimal </a:t>
            </a:r>
            <a:r>
              <a:rPr lang="en-CA" dirty="0" err="1">
                <a:solidFill>
                  <a:schemeClr val="bg1"/>
                </a:solidFill>
              </a:rPr>
              <a:t>hyperparameters</a:t>
            </a:r>
            <a:r>
              <a:rPr lang="en-CA" dirty="0">
                <a:solidFill>
                  <a:schemeClr val="bg1"/>
                </a:solidFill>
              </a:rPr>
              <a:t> were determined to </a:t>
            </a:r>
            <a:r>
              <a:rPr lang="en-CA" dirty="0" smtClean="0">
                <a:solidFill>
                  <a:schemeClr val="bg1"/>
                </a:solidFill>
              </a:rPr>
              <a:t>be</a:t>
            </a:r>
          </a:p>
          <a:p>
            <a:pPr algn="just"/>
            <a:r>
              <a:rPr lang="en-CA" dirty="0" err="1">
                <a:solidFill>
                  <a:schemeClr val="bg1"/>
                </a:solidFill>
              </a:rPr>
              <a:t>max_depth</a:t>
            </a:r>
            <a:r>
              <a:rPr lang="en-CA" dirty="0">
                <a:solidFill>
                  <a:schemeClr val="bg1"/>
                </a:solidFill>
              </a:rPr>
              <a:t>=10, </a:t>
            </a:r>
            <a:r>
              <a:rPr lang="en-CA" dirty="0" err="1">
                <a:solidFill>
                  <a:schemeClr val="bg1"/>
                </a:solidFill>
              </a:rPr>
              <a:t>min_samples_split</a:t>
            </a:r>
            <a:r>
              <a:rPr lang="en-CA" dirty="0">
                <a:solidFill>
                  <a:schemeClr val="bg1"/>
                </a:solidFill>
              </a:rPr>
              <a:t>=10, </a:t>
            </a:r>
            <a:r>
              <a:rPr lang="en-CA" dirty="0" err="1">
                <a:solidFill>
                  <a:schemeClr val="bg1"/>
                </a:solidFill>
              </a:rPr>
              <a:t>n_estimators</a:t>
            </a:r>
            <a:r>
              <a:rPr lang="en-CA" dirty="0">
                <a:solidFill>
                  <a:schemeClr val="bg1"/>
                </a:solidFill>
              </a:rPr>
              <a:t>=24, </a:t>
            </a:r>
            <a:r>
              <a:rPr lang="en-CA" dirty="0" err="1">
                <a:solidFill>
                  <a:schemeClr val="bg1"/>
                </a:solidFill>
              </a:rPr>
              <a:t>random_state</a:t>
            </a:r>
            <a:r>
              <a:rPr lang="en-CA" dirty="0">
                <a:solidFill>
                  <a:schemeClr val="bg1"/>
                </a:solidFill>
              </a:rPr>
              <a:t>=0</a:t>
            </a:r>
            <a:endParaRPr lang="fa-I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03;p58">
            <a:extLst>
              <a:ext uri="{FF2B5EF4-FFF2-40B4-BE49-F238E27FC236}">
                <a16:creationId xmlns:a16="http://schemas.microsoft.com/office/drawing/2014/main" xmlns="" id="{21C24177-2295-1739-DD47-C755596FD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5201469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smtClean="0"/>
              <a:t>Agenda :</a:t>
            </a:r>
            <a:endParaRPr sz="2800" dirty="0"/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xmlns="" id="{2B0E593A-CE54-239C-04A7-A958D1CF34EF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370855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Subtitle 3"/>
          <p:cNvSpPr txBox="1">
            <a:spLocks/>
          </p:cNvSpPr>
          <p:nvPr/>
        </p:nvSpPr>
        <p:spPr>
          <a:xfrm>
            <a:off x="742067" y="838091"/>
            <a:ext cx="3162113" cy="357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x-none" sz="1800" b="1" dirty="0" smtClean="0">
                <a:latin typeface="Century Gothic" panose="020B0502020202020204" pitchFamily="34" charset="0"/>
              </a:rPr>
              <a:t>Introduction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x-none" sz="1800" b="1" dirty="0" smtClean="0">
                <a:latin typeface="Century Gothic" panose="020B0502020202020204" pitchFamily="34" charset="0"/>
              </a:rPr>
              <a:t>Objectives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Century Gothic" panose="020B0502020202020204" pitchFamily="34" charset="0"/>
              </a:rPr>
              <a:t>Data Overview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Century Gothic" panose="020B0502020202020204" pitchFamily="34" charset="0"/>
              </a:rPr>
              <a:t>Data Exploration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Century Gothic" panose="020B0502020202020204" pitchFamily="34" charset="0"/>
              </a:rPr>
              <a:t>Model Building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Century Gothic" panose="020B0502020202020204" pitchFamily="34" charset="0"/>
              </a:rPr>
              <a:t>Model Evaluation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Century Gothic" panose="020B0502020202020204" pitchFamily="34" charset="0"/>
              </a:rPr>
              <a:t>Conclusion</a:t>
            </a:r>
            <a:endParaRPr lang="x-none" sz="1800" b="1" dirty="0" smtClean="0">
              <a:latin typeface="Century Gothic" panose="020B0502020202020204" pitchFamily="34" charset="0"/>
            </a:endParaRP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011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xmlns="" id="{2B0E593A-CE54-239C-04A7-A958D1CF34EF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583749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461" y="258782"/>
            <a:ext cx="8171405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Model Hyperparameter Tuning</a:t>
            </a:r>
            <a:endParaRPr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16460" y="2328065"/>
            <a:ext cx="635015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CA" dirty="0">
                <a:solidFill>
                  <a:schemeClr val="bg1"/>
                </a:solidFill>
              </a:rPr>
              <a:t>For both dataset with 17 and 15 features , </a:t>
            </a:r>
            <a:r>
              <a:rPr lang="en-CA" dirty="0" smtClean="0">
                <a:solidFill>
                  <a:schemeClr val="bg1"/>
                </a:solidFill>
              </a:rPr>
              <a:t>the </a:t>
            </a:r>
            <a:r>
              <a:rPr lang="en-CA" dirty="0">
                <a:solidFill>
                  <a:schemeClr val="bg1"/>
                </a:solidFill>
              </a:rPr>
              <a:t>optimal </a:t>
            </a:r>
            <a:r>
              <a:rPr lang="en-CA" dirty="0" err="1">
                <a:solidFill>
                  <a:schemeClr val="bg1"/>
                </a:solidFill>
              </a:rPr>
              <a:t>hyperparameters</a:t>
            </a:r>
            <a:r>
              <a:rPr lang="en-CA" dirty="0">
                <a:solidFill>
                  <a:schemeClr val="bg1"/>
                </a:solidFill>
              </a:rPr>
              <a:t> were determined to </a:t>
            </a:r>
            <a:r>
              <a:rPr lang="en-CA" dirty="0" smtClean="0">
                <a:solidFill>
                  <a:schemeClr val="bg1"/>
                </a:solidFill>
              </a:rPr>
              <a:t>be</a:t>
            </a:r>
          </a:p>
          <a:p>
            <a:pPr algn="just"/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colsample_bytree</a:t>
            </a:r>
            <a:r>
              <a:rPr lang="en-US" dirty="0">
                <a:solidFill>
                  <a:schemeClr val="bg1"/>
                </a:solidFill>
              </a:rPr>
              <a:t> = 0.3, </a:t>
            </a:r>
            <a:r>
              <a:rPr lang="en-US" dirty="0" err="1">
                <a:solidFill>
                  <a:schemeClr val="bg1"/>
                </a:solidFill>
              </a:rPr>
              <a:t>learning_rate</a:t>
            </a:r>
            <a:r>
              <a:rPr lang="en-US" dirty="0">
                <a:solidFill>
                  <a:schemeClr val="bg1"/>
                </a:solidFill>
              </a:rPr>
              <a:t> = 0.1, </a:t>
            </a:r>
            <a:r>
              <a:rPr lang="en-US" dirty="0" err="1">
                <a:solidFill>
                  <a:schemeClr val="bg1"/>
                </a:solidFill>
              </a:rPr>
              <a:t>max_depth</a:t>
            </a:r>
            <a:r>
              <a:rPr lang="en-US" dirty="0">
                <a:solidFill>
                  <a:schemeClr val="bg1"/>
                </a:solidFill>
              </a:rPr>
              <a:t> = 5, alpha = 10, </a:t>
            </a:r>
            <a:r>
              <a:rPr lang="en-US" dirty="0" err="1">
                <a:solidFill>
                  <a:schemeClr val="bg1"/>
                </a:solidFill>
              </a:rPr>
              <a:t>n_estimators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/>
          </p:cNvSpPr>
          <p:nvPr/>
        </p:nvSpPr>
        <p:spPr>
          <a:xfrm>
            <a:off x="322984" y="1955818"/>
            <a:ext cx="8171405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1800" b="1" dirty="0" err="1"/>
              <a:t>xgboost</a:t>
            </a:r>
            <a:r>
              <a:rPr lang="en-CA" sz="1800" b="1" dirty="0"/>
              <a:t> </a:t>
            </a:r>
            <a:r>
              <a:rPr lang="en-CA" sz="1800" dirty="0" smtClean="0"/>
              <a:t>:</a:t>
            </a:r>
            <a:endParaRPr lang="en-CA" sz="1800" dirty="0"/>
          </a:p>
        </p:txBody>
      </p:sp>
      <p:sp>
        <p:nvSpPr>
          <p:cNvPr id="11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/>
          </p:cNvSpPr>
          <p:nvPr/>
        </p:nvSpPr>
        <p:spPr>
          <a:xfrm>
            <a:off x="316460" y="3679151"/>
            <a:ext cx="8171405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1800" dirty="0"/>
              <a:t>Tuned </a:t>
            </a:r>
            <a:r>
              <a:rPr lang="en-CA" sz="1800" dirty="0" err="1"/>
              <a:t>XGBoost</a:t>
            </a:r>
            <a:r>
              <a:rPr lang="en-CA" sz="1800" dirty="0"/>
              <a:t>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799" y="4008542"/>
            <a:ext cx="6350153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CA" dirty="0" smtClean="0">
                <a:solidFill>
                  <a:schemeClr val="bg1"/>
                </a:solidFill>
              </a:rPr>
              <a:t>For both dataset with 17 and 15 features , </a:t>
            </a:r>
            <a:r>
              <a:rPr lang="en-CA" dirty="0">
                <a:solidFill>
                  <a:schemeClr val="bg1"/>
                </a:solidFill>
              </a:rPr>
              <a:t>the optimal </a:t>
            </a:r>
            <a:r>
              <a:rPr lang="en-CA" dirty="0" err="1">
                <a:solidFill>
                  <a:schemeClr val="bg1"/>
                </a:solidFill>
              </a:rPr>
              <a:t>hyperparameters</a:t>
            </a:r>
            <a:r>
              <a:rPr lang="en-CA" dirty="0">
                <a:solidFill>
                  <a:schemeClr val="bg1"/>
                </a:solidFill>
              </a:rPr>
              <a:t> were determined to </a:t>
            </a:r>
            <a:r>
              <a:rPr lang="en-CA" dirty="0" smtClean="0">
                <a:solidFill>
                  <a:schemeClr val="bg1"/>
                </a:solidFill>
              </a:rPr>
              <a:t>be</a:t>
            </a:r>
          </a:p>
          <a:p>
            <a:pPr algn="just"/>
            <a:r>
              <a:rPr lang="en-CA" dirty="0" err="1">
                <a:solidFill>
                  <a:schemeClr val="bg1"/>
                </a:solidFill>
              </a:rPr>
              <a:t>max_depth</a:t>
            </a:r>
            <a:r>
              <a:rPr lang="en-CA" dirty="0">
                <a:solidFill>
                  <a:schemeClr val="bg1"/>
                </a:solidFill>
              </a:rPr>
              <a:t>=10, </a:t>
            </a:r>
            <a:r>
              <a:rPr lang="en-CA" dirty="0" err="1">
                <a:solidFill>
                  <a:schemeClr val="bg1"/>
                </a:solidFill>
              </a:rPr>
              <a:t>min_samples_split</a:t>
            </a:r>
            <a:r>
              <a:rPr lang="en-CA" dirty="0">
                <a:solidFill>
                  <a:schemeClr val="bg1"/>
                </a:solidFill>
              </a:rPr>
              <a:t>=10, </a:t>
            </a:r>
            <a:r>
              <a:rPr lang="en-CA" dirty="0" err="1">
                <a:solidFill>
                  <a:schemeClr val="bg1"/>
                </a:solidFill>
              </a:rPr>
              <a:t>n_estimators</a:t>
            </a:r>
            <a:r>
              <a:rPr lang="en-CA" dirty="0">
                <a:solidFill>
                  <a:schemeClr val="bg1"/>
                </a:solidFill>
              </a:rPr>
              <a:t>=24, </a:t>
            </a:r>
            <a:r>
              <a:rPr lang="en-CA" dirty="0" err="1">
                <a:solidFill>
                  <a:schemeClr val="bg1"/>
                </a:solidFill>
              </a:rPr>
              <a:t>random_state</a:t>
            </a:r>
            <a:r>
              <a:rPr lang="en-CA" dirty="0">
                <a:solidFill>
                  <a:schemeClr val="bg1"/>
                </a:solidFill>
              </a:rPr>
              <a:t>=0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13" name="Google Shape;2003;p58">
            <a:extLst>
              <a:ext uri="{FF2B5EF4-FFF2-40B4-BE49-F238E27FC236}">
                <a16:creationId xmlns:a16="http://schemas.microsoft.com/office/drawing/2014/main" xmlns="" id="{632DA7ED-B815-FB46-878D-A65D2369A350}"/>
              </a:ext>
            </a:extLst>
          </p:cNvPr>
          <p:cNvSpPr txBox="1">
            <a:spLocks/>
          </p:cNvSpPr>
          <p:nvPr/>
        </p:nvSpPr>
        <p:spPr>
          <a:xfrm>
            <a:off x="316460" y="820426"/>
            <a:ext cx="8171405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1800" b="1" dirty="0" err="1" smtClean="0"/>
              <a:t>AdaBoostRegressor</a:t>
            </a:r>
            <a:r>
              <a:rPr lang="en-CA" sz="1800" b="1" dirty="0" smtClean="0"/>
              <a:t> : </a:t>
            </a:r>
            <a:endParaRPr lang="en-CA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9409" y="1170788"/>
            <a:ext cx="6350153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CA" dirty="0">
                <a:solidFill>
                  <a:schemeClr val="bg1"/>
                </a:solidFill>
              </a:rPr>
              <a:t>For both dataset with 17 and 15 features , </a:t>
            </a:r>
            <a:r>
              <a:rPr lang="en-CA" dirty="0" smtClean="0">
                <a:solidFill>
                  <a:schemeClr val="bg1"/>
                </a:solidFill>
              </a:rPr>
              <a:t>the </a:t>
            </a:r>
            <a:r>
              <a:rPr lang="en-CA" dirty="0">
                <a:solidFill>
                  <a:schemeClr val="bg1"/>
                </a:solidFill>
              </a:rPr>
              <a:t>optimal </a:t>
            </a:r>
            <a:r>
              <a:rPr lang="en-CA" dirty="0" err="1">
                <a:solidFill>
                  <a:schemeClr val="bg1"/>
                </a:solidFill>
              </a:rPr>
              <a:t>hyperparameters</a:t>
            </a:r>
            <a:r>
              <a:rPr lang="en-CA" dirty="0">
                <a:solidFill>
                  <a:schemeClr val="bg1"/>
                </a:solidFill>
              </a:rPr>
              <a:t> were determined to </a:t>
            </a:r>
            <a:r>
              <a:rPr lang="en-CA" dirty="0" smtClean="0">
                <a:solidFill>
                  <a:schemeClr val="bg1"/>
                </a:solidFill>
              </a:rPr>
              <a:t>be</a:t>
            </a:r>
          </a:p>
          <a:p>
            <a:pPr algn="just"/>
            <a:r>
              <a:rPr lang="en-CA" dirty="0">
                <a:solidFill>
                  <a:schemeClr val="bg1"/>
                </a:solidFill>
              </a:rPr>
              <a:t> estimator=</a:t>
            </a:r>
            <a:r>
              <a:rPr lang="en-CA" dirty="0" err="1">
                <a:solidFill>
                  <a:schemeClr val="bg1"/>
                </a:solidFill>
              </a:rPr>
              <a:t>DecisionTreeRegressor</a:t>
            </a:r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 err="1">
                <a:solidFill>
                  <a:schemeClr val="bg1"/>
                </a:solidFill>
              </a:rPr>
              <a:t>max_depth</a:t>
            </a:r>
            <a:r>
              <a:rPr lang="en-CA" dirty="0">
                <a:solidFill>
                  <a:schemeClr val="bg1"/>
                </a:solidFill>
              </a:rPr>
              <a:t>=4), </a:t>
            </a:r>
            <a:r>
              <a:rPr lang="en-CA" dirty="0" err="1">
                <a:solidFill>
                  <a:schemeClr val="bg1"/>
                </a:solidFill>
              </a:rPr>
              <a:t>n_estimators</a:t>
            </a:r>
            <a:r>
              <a:rPr lang="en-CA" dirty="0">
                <a:solidFill>
                  <a:schemeClr val="bg1"/>
                </a:solidFill>
              </a:rPr>
              <a:t>=10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03;p58">
            <a:extLst>
              <a:ext uri="{FF2B5EF4-FFF2-40B4-BE49-F238E27FC236}">
                <a16:creationId xmlns:a16="http://schemas.microsoft.com/office/drawing/2014/main" xmlns="" id="{3E62B20C-AFC5-34E0-39B7-2E45B563B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883" y="2379373"/>
            <a:ext cx="5177324" cy="1637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>
                <a:solidFill>
                  <a:schemeClr val="tx2"/>
                </a:solidFill>
              </a:rPr>
              <a:t>Interpretation </a:t>
            </a:r>
            <a:r>
              <a:rPr lang="en-CA" dirty="0" smtClean="0">
                <a:solidFill>
                  <a:schemeClr val="tx2"/>
                </a:solidFill>
              </a:rPr>
              <a:t>&amp; </a:t>
            </a:r>
            <a:r>
              <a:rPr lang="en-CA" dirty="0">
                <a:solidFill>
                  <a:schemeClr val="tx2"/>
                </a:solidFill>
              </a:rPr>
              <a:t>Summary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9" name="Google Shape;2003;p58">
            <a:extLst>
              <a:ext uri="{FF2B5EF4-FFF2-40B4-BE49-F238E27FC236}">
                <a16:creationId xmlns:a16="http://schemas.microsoft.com/office/drawing/2014/main" xmlns="" id="{F8DEE0FD-901C-65CC-8DFC-28766ADC1A32}"/>
              </a:ext>
            </a:extLst>
          </p:cNvPr>
          <p:cNvSpPr txBox="1">
            <a:spLocks/>
          </p:cNvSpPr>
          <p:nvPr/>
        </p:nvSpPr>
        <p:spPr>
          <a:xfrm>
            <a:off x="6360751" y="1083900"/>
            <a:ext cx="566554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0" name="Google Shape;2003;p58">
            <a:extLst>
              <a:ext uri="{FF2B5EF4-FFF2-40B4-BE49-F238E27FC236}">
                <a16:creationId xmlns:a16="http://schemas.microsoft.com/office/drawing/2014/main" xmlns="" id="{3C4AD687-6176-31B7-DA74-A54B2CF03566}"/>
              </a:ext>
            </a:extLst>
          </p:cNvPr>
          <p:cNvSpPr txBox="1">
            <a:spLocks/>
          </p:cNvSpPr>
          <p:nvPr/>
        </p:nvSpPr>
        <p:spPr>
          <a:xfrm>
            <a:off x="5639467" y="1555581"/>
            <a:ext cx="2575676" cy="6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" y="154113"/>
            <a:ext cx="8381767" cy="48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63" y="1499209"/>
            <a:ext cx="8761528" cy="3644291"/>
          </a:xfrm>
        </p:spPr>
        <p:txBody>
          <a:bodyPr anchor="t"/>
          <a:lstStyle/>
          <a:p>
            <a:pPr algn="just">
              <a:lnSpc>
                <a:spcPct val="200000"/>
              </a:lnSpc>
            </a:pP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/>
              <a:t/>
            </a:r>
            <a:br>
              <a:rPr lang="en-US" sz="1200" b="1" dirty="0"/>
            </a:br>
            <a:r>
              <a:rPr lang="en-US" sz="1200" dirty="0"/>
              <a:t>Models like </a:t>
            </a:r>
            <a:r>
              <a:rPr lang="en-US" sz="1200" dirty="0" err="1"/>
              <a:t>AdaBoost</a:t>
            </a:r>
            <a:r>
              <a:rPr lang="en-US" sz="1200" dirty="0"/>
              <a:t> (22, 23) and Tuned </a:t>
            </a:r>
            <a:r>
              <a:rPr lang="en-US" sz="1200" dirty="0" err="1"/>
              <a:t>XGBoost</a:t>
            </a:r>
            <a:r>
              <a:rPr lang="en-US" sz="1200" dirty="0"/>
              <a:t> (25, 29) seem to strike a good balance between training and test performance. Models like Random Forest (11-18) and some versions of </a:t>
            </a:r>
            <a:r>
              <a:rPr lang="en-US" sz="1200" dirty="0" err="1"/>
              <a:t>XGBoost</a:t>
            </a:r>
            <a:r>
              <a:rPr lang="en-US" sz="1200" dirty="0"/>
              <a:t> (26-28) exhibit overfitting. Ridge and Lasso regularization don't seem to significantly impact the models. Feature selection strategies (Models 0-2) show mixed results, with potential for improvement. It's essential to further fine-tune </a:t>
            </a:r>
            <a:r>
              <a:rPr lang="en-US" sz="1200" dirty="0" err="1"/>
              <a:t>hyperparameters</a:t>
            </a:r>
            <a:r>
              <a:rPr lang="en-US" sz="1200" dirty="0"/>
              <a:t> and consider feature engineering to improve model performance and mitigate overfitting or </a:t>
            </a:r>
            <a:r>
              <a:rPr lang="en-US" sz="1200" dirty="0" err="1"/>
              <a:t>underfitting</a:t>
            </a:r>
            <a:r>
              <a:rPr lang="en-US" sz="1200" dirty="0"/>
              <a:t>. Additionally, cross-validation results should be carefully considered to ensure the robustness of the </a:t>
            </a:r>
            <a:r>
              <a:rPr lang="en-US" sz="1200" dirty="0" smtClean="0"/>
              <a:t>models.</a:t>
            </a:r>
            <a:r>
              <a:rPr lang="en-US" sz="1200" dirty="0"/>
              <a:t/>
            </a:r>
            <a:br>
              <a:rPr lang="en-US" sz="1200" dirty="0"/>
            </a:br>
            <a:endParaRPr lang="fa-IR" sz="1200" dirty="0"/>
          </a:p>
        </p:txBody>
      </p:sp>
      <p:sp>
        <p:nvSpPr>
          <p:cNvPr id="5" name="Google Shape;2003;p58">
            <a:extLst>
              <a:ext uri="{FF2B5EF4-FFF2-40B4-BE49-F238E27FC236}">
                <a16:creationId xmlns:a16="http://schemas.microsoft.com/office/drawing/2014/main" xmlns="" id="{3E62B20C-AFC5-34E0-39B7-2E45B563B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68381"/>
            <a:ext cx="3678540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chemeClr val="tx2"/>
                </a:solidFill>
              </a:rPr>
              <a:t>Summary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63" y="2311686"/>
            <a:ext cx="4508027" cy="1263721"/>
          </a:xfrm>
        </p:spPr>
        <p:txBody>
          <a:bodyPr anchor="t"/>
          <a:lstStyle/>
          <a:p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Random Forest (RF) with 17 features (Model 11):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>	</a:t>
            </a:r>
            <a:r>
              <a:rPr lang="en-CA" sz="1200" dirty="0"/>
              <a:t> Train R-squared </a:t>
            </a:r>
            <a:r>
              <a:rPr lang="en-CA" sz="1200" dirty="0" smtClean="0"/>
              <a:t> </a:t>
            </a:r>
            <a:r>
              <a:rPr lang="en-US" sz="1200" b="1" dirty="0" smtClean="0"/>
              <a:t>: 0.9147</a:t>
            </a:r>
            <a:br>
              <a:rPr lang="en-US" sz="1200" b="1" dirty="0" smtClean="0"/>
            </a:br>
            <a:r>
              <a:rPr lang="en-US" sz="1200" b="1" dirty="0" smtClean="0"/>
              <a:t>	</a:t>
            </a:r>
            <a:r>
              <a:rPr lang="en-CA" sz="1200" dirty="0"/>
              <a:t> Test R-squared </a:t>
            </a:r>
            <a:r>
              <a:rPr lang="en-US" sz="1200" b="1" dirty="0" smtClean="0"/>
              <a:t>: 0.5216</a:t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endParaRPr lang="en-US" sz="1200" b="1" dirty="0"/>
          </a:p>
        </p:txBody>
      </p:sp>
      <p:sp>
        <p:nvSpPr>
          <p:cNvPr id="5" name="Google Shape;2003;p58">
            <a:extLst>
              <a:ext uri="{FF2B5EF4-FFF2-40B4-BE49-F238E27FC236}">
                <a16:creationId xmlns:a16="http://schemas.microsoft.com/office/drawing/2014/main" xmlns="" id="{3E62B20C-AFC5-34E0-39B7-2E45B563B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68381"/>
            <a:ext cx="8599470" cy="887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 err="1">
                <a:solidFill>
                  <a:schemeClr val="tx2"/>
                </a:solidFill>
              </a:rPr>
              <a:t>Overfitted</a:t>
            </a:r>
            <a:r>
              <a:rPr lang="en-CA" dirty="0">
                <a:solidFill>
                  <a:schemeClr val="tx2"/>
                </a:solidFill>
              </a:rPr>
              <a:t> </a:t>
            </a:r>
            <a:r>
              <a:rPr lang="en-CA" dirty="0" smtClean="0">
                <a:solidFill>
                  <a:schemeClr val="tx2"/>
                </a:solidFill>
              </a:rPr>
              <a:t>Models :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7" name="Google Shape;178;p40"/>
          <p:cNvSpPr txBox="1">
            <a:spLocks noGrp="1"/>
          </p:cNvSpPr>
          <p:nvPr>
            <p:ph type="title" idx="4294967295"/>
          </p:nvPr>
        </p:nvSpPr>
        <p:spPr>
          <a:xfrm>
            <a:off x="-170894" y="159393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Montserrat" panose="020B0604020202020204" charset="0"/>
              </a:rPr>
              <a:t>1</a:t>
            </a:r>
            <a:endParaRPr sz="3600" b="1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cxnSp>
        <p:nvCxnSpPr>
          <p:cNvPr id="8" name="Google Shape;187;p40"/>
          <p:cNvCxnSpPr/>
          <p:nvPr/>
        </p:nvCxnSpPr>
        <p:spPr>
          <a:xfrm>
            <a:off x="664006" y="2227079"/>
            <a:ext cx="397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052" y="3078703"/>
            <a:ext cx="4508027" cy="2075380"/>
          </a:xfrm>
        </p:spPr>
        <p:txBody>
          <a:bodyPr anchor="t"/>
          <a:lstStyle/>
          <a:p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>
                <a:solidFill>
                  <a:srgbClr val="FF0000"/>
                </a:solidFill>
              </a:rPr>
              <a:t>Random </a:t>
            </a:r>
            <a:r>
              <a:rPr lang="en-US" sz="1200" b="1" dirty="0">
                <a:solidFill>
                  <a:srgbClr val="FF0000"/>
                </a:solidFill>
              </a:rPr>
              <a:t>Forest (RF) with 15 features (Model 12</a:t>
            </a:r>
            <a:r>
              <a:rPr lang="en-US" sz="1200" b="1" dirty="0" smtClean="0">
                <a:solidFill>
                  <a:srgbClr val="FF0000"/>
                </a:solidFill>
              </a:rPr>
              <a:t>):</a:t>
            </a:r>
            <a:br>
              <a:rPr lang="en-US" sz="1200" b="1" dirty="0" smtClean="0">
                <a:solidFill>
                  <a:srgbClr val="FF0000"/>
                </a:solidFill>
              </a:rPr>
            </a:br>
            <a:r>
              <a:rPr lang="en-US" sz="1200" b="1" dirty="0">
                <a:solidFill>
                  <a:srgbClr val="FF0000"/>
                </a:solidFill>
              </a:rPr>
              <a:t/>
            </a:r>
            <a:br>
              <a:rPr lang="en-US" sz="1200" b="1" dirty="0">
                <a:solidFill>
                  <a:srgbClr val="FF0000"/>
                </a:solidFill>
              </a:rPr>
            </a:br>
            <a:r>
              <a:rPr lang="en-US" sz="1200" b="1" dirty="0"/>
              <a:t>	</a:t>
            </a:r>
            <a:r>
              <a:rPr lang="en-CA" sz="1200" dirty="0"/>
              <a:t> Train R-squared  </a:t>
            </a:r>
            <a:r>
              <a:rPr lang="en-US" sz="1200" b="1" dirty="0"/>
              <a:t>: </a:t>
            </a:r>
            <a:r>
              <a:rPr lang="fa-IR" sz="1200" dirty="0"/>
              <a:t>0.9057</a:t>
            </a:r>
            <a:r>
              <a:rPr lang="en-US" sz="1200" b="1" dirty="0"/>
              <a:t/>
            </a:r>
            <a:br>
              <a:rPr lang="en-US" sz="1200" b="1" dirty="0"/>
            </a:br>
            <a:r>
              <a:rPr lang="en-US" sz="1200" b="1" dirty="0"/>
              <a:t>	</a:t>
            </a:r>
            <a:r>
              <a:rPr lang="en-CA" sz="1200" dirty="0"/>
              <a:t> Test R-squared </a:t>
            </a:r>
            <a:r>
              <a:rPr lang="en-US" sz="1200" b="1" dirty="0"/>
              <a:t>: </a:t>
            </a:r>
            <a:r>
              <a:rPr lang="fa-IR" sz="1200" dirty="0"/>
              <a:t>0.4710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endParaRPr lang="en-US" sz="1200" b="1" dirty="0"/>
          </a:p>
        </p:txBody>
      </p:sp>
      <p:sp>
        <p:nvSpPr>
          <p:cNvPr id="10" name="Google Shape;178;p40"/>
          <p:cNvSpPr txBox="1">
            <a:spLocks noGrp="1"/>
          </p:cNvSpPr>
          <p:nvPr>
            <p:ph type="title" idx="4294967295"/>
          </p:nvPr>
        </p:nvSpPr>
        <p:spPr>
          <a:xfrm>
            <a:off x="4218547" y="281866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Montserrat" panose="020B0604020202020204" charset="0"/>
              </a:rPr>
              <a:t>2</a:t>
            </a:r>
            <a:endParaRPr sz="3600" b="1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cxnSp>
        <p:nvCxnSpPr>
          <p:cNvPr id="11" name="Google Shape;187;p40"/>
          <p:cNvCxnSpPr/>
          <p:nvPr/>
        </p:nvCxnSpPr>
        <p:spPr>
          <a:xfrm>
            <a:off x="5053447" y="3451809"/>
            <a:ext cx="397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18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>
                <a:solidFill>
                  <a:schemeClr val="tx2"/>
                </a:solidFill>
              </a:rPr>
              <a:t>Model Selection Considerations</a:t>
            </a:r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34%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Mars is a cold place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4956752" y="762982"/>
            <a:ext cx="3109353" cy="31093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5161380" y="1415210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400" b="1" dirty="0">
                <a:solidFill>
                  <a:srgbClr val="FF0000"/>
                </a:solidFill>
              </a:rPr>
              <a:t>Tuned </a:t>
            </a:r>
            <a:r>
              <a:rPr lang="en-US" sz="1400" b="1" dirty="0" err="1">
                <a:solidFill>
                  <a:srgbClr val="FF0000"/>
                </a:solidFill>
              </a:rPr>
              <a:t>XGBoost</a:t>
            </a:r>
            <a:r>
              <a:rPr lang="en-US" sz="1400" b="1" dirty="0">
                <a:solidFill>
                  <a:srgbClr val="FF0000"/>
                </a:solidFill>
              </a:rPr>
              <a:t> with 17 features (Model 25):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5353805" y="2235162"/>
            <a:ext cx="3093315" cy="843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High Train R-squared: </a:t>
            </a:r>
            <a:r>
              <a:rPr lang="en-US" sz="1100" b="1" dirty="0" smtClean="0">
                <a:solidFill>
                  <a:schemeClr val="bg1"/>
                </a:solidFill>
              </a:rPr>
              <a:t>0.6072</a:t>
            </a:r>
            <a:r>
              <a:rPr lang="en-US" sz="1100" b="1" dirty="0">
                <a:solidFill>
                  <a:schemeClr val="bg1"/>
                </a:solidFill>
              </a:rPr>
              <a:t/>
            </a:r>
            <a:br>
              <a:rPr lang="en-US" sz="1100" b="1" dirty="0">
                <a:solidFill>
                  <a:schemeClr val="bg1"/>
                </a:solidFill>
              </a:rPr>
            </a:br>
            <a:r>
              <a:rPr lang="en-US" sz="1100" b="1" dirty="0" smtClean="0">
                <a:solidFill>
                  <a:schemeClr val="bg1"/>
                </a:solidFill>
              </a:rPr>
              <a:t>Test </a:t>
            </a:r>
            <a:r>
              <a:rPr lang="en-US" sz="1100" b="1" dirty="0">
                <a:solidFill>
                  <a:schemeClr val="bg1"/>
                </a:solidFill>
              </a:rPr>
              <a:t>R-squared: 0.5872</a:t>
            </a:r>
            <a:endParaRPr sz="1100" b="1" dirty="0">
              <a:solidFill>
                <a:schemeClr val="bg1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1262218" y="1794723"/>
            <a:ext cx="2904519" cy="290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1454395" y="2354682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bg1"/>
                </a:solidFill>
              </a:rPr>
              <a:t>Tuned </a:t>
            </a:r>
            <a:r>
              <a:rPr lang="en-US" sz="1200" b="1" dirty="0" err="1">
                <a:solidFill>
                  <a:schemeClr val="bg1"/>
                </a:solidFill>
              </a:rPr>
              <a:t>AdaBoost</a:t>
            </a:r>
            <a:r>
              <a:rPr lang="en-US" sz="1200" b="1" dirty="0">
                <a:solidFill>
                  <a:schemeClr val="bg1"/>
                </a:solidFill>
              </a:rPr>
              <a:t> with 17 features (Model 22)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1589556" y="3201931"/>
            <a:ext cx="2874716" cy="1435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400" b="1" dirty="0"/>
              <a:t>Train R-squared: 0.5592</a:t>
            </a:r>
            <a:br>
              <a:rPr lang="en-US" sz="1400" b="1" dirty="0"/>
            </a:br>
            <a:r>
              <a:rPr lang="en-US" sz="1400" b="1" dirty="0" smtClean="0"/>
              <a:t>Test </a:t>
            </a:r>
            <a:r>
              <a:rPr lang="en-US" sz="1400" b="1" dirty="0"/>
              <a:t>R-squared: 0.5615</a:t>
            </a:r>
            <a:br>
              <a:rPr lang="en-US" sz="1400" b="1" dirty="0"/>
            </a:br>
            <a:endParaRPr sz="1400" b="1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/>
          <p:nvPr/>
        </p:nvCxnSpPr>
        <p:spPr>
          <a:xfrm flipH="1">
            <a:off x="-121551" y="4017408"/>
            <a:ext cx="1633591" cy="124021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/>
          <p:nvPr/>
        </p:nvCxnSpPr>
        <p:spPr>
          <a:xfrm>
            <a:off x="6395370" y="-818734"/>
            <a:ext cx="58260" cy="163746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445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" y="2363057"/>
            <a:ext cx="8165626" cy="2260314"/>
          </a:xfrm>
        </p:spPr>
        <p:txBody>
          <a:bodyPr anchor="t"/>
          <a:lstStyle/>
          <a:p>
            <a:pPr algn="just">
              <a:lnSpc>
                <a:spcPct val="200000"/>
              </a:lnSpc>
            </a:pPr>
            <a:r>
              <a:rPr lang="en-US" sz="1400" dirty="0"/>
              <a:t>Certainly, dropping two features based on VIF and intercorrelation analysis resulted in an increase in scores. However, it's noteworthy that the improvement observed was not very high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9864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38">
            <a:extLst>
              <a:ext uri="{FF2B5EF4-FFF2-40B4-BE49-F238E27FC236}">
                <a16:creationId xmlns:a16="http://schemas.microsoft.com/office/drawing/2014/main" xmlns="" id="{ECB225D9-CADB-A6F9-5CB8-8A0A01D3BD2A}"/>
              </a:ext>
            </a:extLst>
          </p:cNvPr>
          <p:cNvSpPr txBox="1">
            <a:spLocks/>
          </p:cNvSpPr>
          <p:nvPr/>
        </p:nvSpPr>
        <p:spPr>
          <a:xfrm>
            <a:off x="1800636" y="2571750"/>
            <a:ext cx="5542728" cy="1179017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CA" sz="6000" dirty="0"/>
              <a:t>Thank You!</a:t>
            </a:r>
          </a:p>
        </p:txBody>
      </p:sp>
      <p:cxnSp>
        <p:nvCxnSpPr>
          <p:cNvPr id="12" name="Google Shape;165;p38">
            <a:extLst>
              <a:ext uri="{FF2B5EF4-FFF2-40B4-BE49-F238E27FC236}">
                <a16:creationId xmlns:a16="http://schemas.microsoft.com/office/drawing/2014/main" xmlns="" id="{70353512-0124-6CDF-EE17-788B86E7B2F9}"/>
              </a:ext>
            </a:extLst>
          </p:cNvPr>
          <p:cNvCxnSpPr>
            <a:cxnSpLocks/>
          </p:cNvCxnSpPr>
          <p:nvPr/>
        </p:nvCxnSpPr>
        <p:spPr>
          <a:xfrm>
            <a:off x="2249556" y="3656256"/>
            <a:ext cx="46216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377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513561" y="457909"/>
            <a:ext cx="6327913" cy="718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 smtClean="0"/>
              <a:t>Introduction :</a:t>
            </a:r>
            <a:endParaRPr sz="36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513561" y="1617552"/>
            <a:ext cx="8372022" cy="2349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/>
              <a:t>The data scientists at BigMart have collected 2013 sales data for numerous products across many stores in different cities. Also, certain attributes of each product and store have been defined.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/>
          </a:p>
        </p:txBody>
      </p:sp>
      <p:cxnSp>
        <p:nvCxnSpPr>
          <p:cNvPr id="275" name="Google Shape;275;p49"/>
          <p:cNvCxnSpPr>
            <a:cxnSpLocks/>
          </p:cNvCxnSpPr>
          <p:nvPr/>
        </p:nvCxnSpPr>
        <p:spPr>
          <a:xfrm>
            <a:off x="704080" y="1176126"/>
            <a:ext cx="59468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513561" y="457909"/>
            <a:ext cx="6327913" cy="718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 smtClean="0"/>
              <a:t>Objectives :</a:t>
            </a:r>
            <a:endParaRPr sz="36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513561" y="1350424"/>
            <a:ext cx="8394133" cy="3098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Using this model, </a:t>
            </a:r>
            <a:r>
              <a:rPr lang="en-US" sz="1800" dirty="0" err="1"/>
              <a:t>BigMart</a:t>
            </a:r>
            <a:r>
              <a:rPr lang="en-US" sz="1800" dirty="0"/>
              <a:t> will try to understand the properties of products and stores which play a key role in increasing sales.</a:t>
            </a:r>
          </a:p>
          <a:p>
            <a:pPr marL="171450" lvl="0" indent="-1714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800" dirty="0"/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Build a predictive model and find out the sales of each product at a particular store.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/>
          </a:p>
        </p:txBody>
      </p:sp>
      <p:cxnSp>
        <p:nvCxnSpPr>
          <p:cNvPr id="275" name="Google Shape;275;p49"/>
          <p:cNvCxnSpPr>
            <a:cxnSpLocks/>
          </p:cNvCxnSpPr>
          <p:nvPr/>
        </p:nvCxnSpPr>
        <p:spPr>
          <a:xfrm>
            <a:off x="704080" y="1176126"/>
            <a:ext cx="59468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73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8523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Rows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with missing value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3" y="1116261"/>
            <a:ext cx="4197877" cy="3796566"/>
          </a:xfrm>
          <a:prstGeom prst="rect">
            <a:avLst/>
          </a:prstGeom>
        </p:spPr>
      </p:pic>
      <p:sp>
        <p:nvSpPr>
          <p:cNvPr id="10" name="Google Shape;273;p49"/>
          <p:cNvSpPr txBox="1">
            <a:spLocks/>
          </p:cNvSpPr>
          <p:nvPr/>
        </p:nvSpPr>
        <p:spPr>
          <a:xfrm>
            <a:off x="0" y="131590"/>
            <a:ext cx="6327913" cy="71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CA" sz="3600" dirty="0" smtClean="0">
                <a:solidFill>
                  <a:schemeClr val="accent1"/>
                </a:solidFill>
              </a:rPr>
              <a:t> About Dataset :</a:t>
            </a:r>
            <a:endParaRPr lang="en-CA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62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xmlns="" id="{B7DFCCA1-4758-9713-FCE6-57B90EE128AD}"/>
              </a:ext>
            </a:extLst>
          </p:cNvPr>
          <p:cNvCxnSpPr>
            <a:cxnSpLocks/>
          </p:cNvCxnSpPr>
          <p:nvPr/>
        </p:nvCxnSpPr>
        <p:spPr>
          <a:xfrm>
            <a:off x="388799" y="838091"/>
            <a:ext cx="49152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5794625" y="472611"/>
            <a:ext cx="23630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fa-IR" dirty="0"/>
          </a:p>
        </p:txBody>
      </p:sp>
      <p:sp>
        <p:nvSpPr>
          <p:cNvPr id="37" name="Google Shape;2003;p58">
            <a:extLst>
              <a:ext uri="{FF2B5EF4-FFF2-40B4-BE49-F238E27FC236}">
                <a16:creationId xmlns:a16="http://schemas.microsoft.com/office/drawing/2014/main" xmlns="" id="{114ADFF7-3719-767A-7B82-32E1B9E0E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4569" y="1984840"/>
            <a:ext cx="5201469" cy="65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Exploratory Data Analysis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803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697D06-8580-1EAB-2685-1BF6F8BF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15" y="1037543"/>
            <a:ext cx="4135769" cy="3349523"/>
          </a:xfrm>
          <a:prstGeom prst="rect">
            <a:avLst/>
          </a:prstGeom>
          <a:ln>
            <a:noFill/>
          </a:ln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04017" y="917564"/>
            <a:ext cx="4694014" cy="406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smtClean="0"/>
              <a:t>The distribution of Item</a:t>
            </a:r>
            <a:r>
              <a:rPr lang="fa-IR" smtClean="0"/>
              <a:t>_</a:t>
            </a:r>
            <a:r>
              <a:rPr lang="en-US" smtClean="0"/>
              <a:t>Weight is relatively consistent, except for a notable surge when the weight is 13g.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smtClean="0"/>
              <a:t>The shapes of Item</a:t>
            </a:r>
            <a:r>
              <a:rPr lang="fa-IR" smtClean="0"/>
              <a:t> _ </a:t>
            </a:r>
            <a:r>
              <a:rPr lang="en-US" smtClean="0"/>
              <a:t>Visibility and Item</a:t>
            </a:r>
            <a:r>
              <a:rPr lang="fa-IR" smtClean="0"/>
              <a:t> _ </a:t>
            </a:r>
            <a:r>
              <a:rPr lang="en-US" smtClean="0"/>
              <a:t>Outlet</a:t>
            </a:r>
            <a:r>
              <a:rPr lang="fa-IR" smtClean="0"/>
              <a:t> _ </a:t>
            </a:r>
            <a:r>
              <a:rPr lang="en-US" smtClean="0"/>
              <a:t>Sales closely resemble each other. It's evident that the placement of the item significantly influences sales, with sales decreasing as the placement moves further away.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smtClean="0"/>
              <a:t>Item</a:t>
            </a:r>
            <a:r>
              <a:rPr lang="fa-IR" smtClean="0"/>
              <a:t> _ </a:t>
            </a:r>
            <a:r>
              <a:rPr lang="en-US" smtClean="0"/>
              <a:t>MRP exhibits significant fluctuations, indicating a substantial price difference between items.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fa-I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1228" y="210347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mtClean="0"/>
              <a:t>Univariate Analysis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8138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9CBE94-A403-C8D4-E9CE-DBC24A1C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32" y="71918"/>
            <a:ext cx="5679726" cy="4971572"/>
          </a:xfrm>
          <a:prstGeom prst="rect">
            <a:avLst/>
          </a:prstGeom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16" y="883302"/>
            <a:ext cx="3109518" cy="976319"/>
          </a:xfrm>
        </p:spPr>
        <p:txBody>
          <a:bodyPr/>
          <a:lstStyle/>
          <a:p>
            <a:r>
              <a:rPr lang="en-US" dirty="0" smtClean="0"/>
              <a:t>Univariate Analysis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6843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28" y="210347"/>
            <a:ext cx="4629300" cy="941400"/>
          </a:xfrm>
        </p:spPr>
        <p:txBody>
          <a:bodyPr/>
          <a:lstStyle/>
          <a:p>
            <a:r>
              <a:rPr lang="en-US" dirty="0" smtClean="0"/>
              <a:t>Univariate Analysis 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grpSp>
        <p:nvGrpSpPr>
          <p:cNvPr id="4" name="Univariate2">
            <a:extLst>
              <a:ext uri="{FF2B5EF4-FFF2-40B4-BE49-F238E27FC236}">
                <a16:creationId xmlns:a16="http://schemas.microsoft.com/office/drawing/2014/main" xmlns="" id="{D295C23D-B53D-A959-C373-1E69130F513E}"/>
              </a:ext>
            </a:extLst>
          </p:cNvPr>
          <p:cNvGrpSpPr/>
          <p:nvPr/>
        </p:nvGrpSpPr>
        <p:grpSpPr>
          <a:xfrm>
            <a:off x="146086" y="871153"/>
            <a:ext cx="8867335" cy="3958855"/>
            <a:chOff x="386224" y="1160832"/>
            <a:chExt cx="8361383" cy="37329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015A2F0-88C5-6BA8-2A9D-E9F73A70C043}"/>
                </a:ext>
              </a:extLst>
            </p:cNvPr>
            <p:cNvSpPr/>
            <p:nvPr/>
          </p:nvSpPr>
          <p:spPr>
            <a:xfrm>
              <a:off x="388798" y="1160858"/>
              <a:ext cx="8358809" cy="372386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FA760DF-269B-F93F-121D-1D303CB27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224" y="1160832"/>
              <a:ext cx="4101166" cy="37299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8DC180D-41B8-3D4F-43BF-9731C8B2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6535" y="1165685"/>
              <a:ext cx="4241070" cy="372811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70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961</Words>
  <Application>Microsoft Office PowerPoint</Application>
  <PresentationFormat>On-screen Show (16:9)</PresentationFormat>
  <Paragraphs>121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Montserrat</vt:lpstr>
      <vt:lpstr>Arial</vt:lpstr>
      <vt:lpstr>Montserrat ExtraBold</vt:lpstr>
      <vt:lpstr>Century Gothic</vt:lpstr>
      <vt:lpstr>Wingdings</vt:lpstr>
      <vt:lpstr>Söhne</vt:lpstr>
      <vt:lpstr>Futuristic Background by Slidesgo</vt:lpstr>
      <vt:lpstr>BigMart Sales Prediction</vt:lpstr>
      <vt:lpstr>Agenda :</vt:lpstr>
      <vt:lpstr>Introduction :</vt:lpstr>
      <vt:lpstr>Objectives :</vt:lpstr>
      <vt:lpstr>8523</vt:lpstr>
      <vt:lpstr>Exploratory Data Analysis</vt:lpstr>
      <vt:lpstr>PowerPoint Presentation</vt:lpstr>
      <vt:lpstr>Univariate Analysis </vt:lpstr>
      <vt:lpstr>Univariate Analysis </vt:lpstr>
      <vt:lpstr>Bi-ivariate Analysis </vt:lpstr>
      <vt:lpstr>Bi-variate Analysis </vt:lpstr>
      <vt:lpstr>Bi-variate Analysis </vt:lpstr>
      <vt:lpstr>PowerPoint Presentation</vt:lpstr>
      <vt:lpstr>Data Preprocessing</vt:lpstr>
      <vt:lpstr>Standardized data : </vt:lpstr>
      <vt:lpstr>Encoding Data :</vt:lpstr>
      <vt:lpstr>Feature Selection</vt:lpstr>
      <vt:lpstr>Model Selection</vt:lpstr>
      <vt:lpstr>Model Hyperparameter Tuning</vt:lpstr>
      <vt:lpstr>Model Hyperparameter Tuning</vt:lpstr>
      <vt:lpstr>Interpretation &amp; Summary</vt:lpstr>
      <vt:lpstr>PowerPoint Presentation</vt:lpstr>
      <vt:lpstr>  Models like AdaBoost (22, 23) and Tuned XGBoost (25, 29) seem to strike a good balance between training and test performance. Models like Random Forest (11-18) and some versions of XGBoost (26-28) exhibit overfitting. Ridge and Lasso regularization don't seem to significantly impact the models. Feature selection strategies (Models 0-2) show mixed results, with potential for improvement. It's essential to further fine-tune hyperparameters and consider feature engineering to improve model performance and mitigate overfitting or underfitting. Additionally, cross-validation results should be carefully considered to ensure the robustness of the models. </vt:lpstr>
      <vt:lpstr>  Random Forest (RF) with 17 features (Model 11):    Train R-squared  : 0.9147   Test R-squared : 0.5216  </vt:lpstr>
      <vt:lpstr>Model Selection Considerations</vt:lpstr>
      <vt:lpstr>Certainly, dropping two features based on VIF and intercorrelation analysis resulted in an increase in scores. However, it's noteworthy that the improvement observed was not very high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BigMart Sales Prediction</dc:title>
  <dc:creator>Shalini Jha</dc:creator>
  <cp:lastModifiedBy>Microsoft account</cp:lastModifiedBy>
  <cp:revision>46</cp:revision>
  <dcterms:modified xsi:type="dcterms:W3CDTF">2023-11-07T14:17:34Z</dcterms:modified>
</cp:coreProperties>
</file>